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6" r:id="rId1"/>
    <p:sldMasterId id="2147483682" r:id="rId2"/>
  </p:sldMasterIdLst>
  <p:notesMasterIdLst>
    <p:notesMasterId r:id="rId9"/>
  </p:notesMasterIdLst>
  <p:handoutMasterIdLst>
    <p:handoutMasterId r:id="rId10"/>
  </p:handoutMasterIdLst>
  <p:sldIdLst>
    <p:sldId id="285" r:id="rId3"/>
    <p:sldId id="303" r:id="rId4"/>
    <p:sldId id="268" r:id="rId5"/>
    <p:sldId id="281" r:id="rId6"/>
    <p:sldId id="262" r:id="rId7"/>
    <p:sldId id="282" r:id="rId8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rbel" panose="020B0503020204020204" pitchFamily="34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444342"/>
    <a:srgbClr val="595959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8E3F4C5-AA36-44D9-876F-28ABF417B841}">
  <a:tblStyle styleId="{68E3F4C5-AA36-44D9-876F-28ABF417B8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83260" autoAdjust="0"/>
  </p:normalViewPr>
  <p:slideViewPr>
    <p:cSldViewPr snapToGrid="0" snapToObjects="1">
      <p:cViewPr>
        <p:scale>
          <a:sx n="137" d="100"/>
          <a:sy n="137" d="100"/>
        </p:scale>
        <p:origin x="-870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68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B5999BF-1C15-40DD-8DE3-44C8BEE95C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ED28CA-74FD-4638-9CBC-30AA6B22FA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001D8-BE59-4631-BCCB-E600D211D8B7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9E83E6-060D-47F4-80B3-EED5038E14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17E52F-8058-4425-9BB6-F3DDDEDBE2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704E6-EB91-4535-AA1E-D33AF266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43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46018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7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04100f09b_2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04100f09b_2_98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04100f09b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04100f09b_1_16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8487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f8d88481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f8d884811_0_5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7" tIns="93157" rIns="93157" bIns="9315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04100f09b_2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04100f09b_2_98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71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01 Cov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-1" y="3383280"/>
            <a:ext cx="9143999" cy="1357113"/>
          </a:xfrm>
          <a:prstGeom prst="rect">
            <a:avLst/>
          </a:prstGeom>
        </p:spPr>
        <p:txBody>
          <a:bodyPr spcFirstLastPara="1" wrap="square" lIns="274320" tIns="91440" rIns="274320" bIns="274320" anchor="t" anchorCtr="0"/>
          <a:lstStyle>
            <a:lvl1pPr marL="114297" lvl="0" indent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F4E79"/>
              </a:buClr>
              <a:buSzPts val="1800"/>
              <a:buFont typeface="Wingdings" panose="05000000000000000000" pitchFamily="2" charset="2"/>
              <a:buNone/>
              <a:defRPr sz="1400" baseline="0">
                <a:solidFill>
                  <a:schemeClr val="bg1">
                    <a:lumMod val="85000"/>
                  </a:schemeClr>
                </a:solidFill>
              </a:defRPr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5" name="Google Shape;76;p18">
            <a:extLst>
              <a:ext uri="{FF2B5EF4-FFF2-40B4-BE49-F238E27FC236}">
                <a16:creationId xmlns:a16="http://schemas.microsoft.com/office/drawing/2014/main" xmlns="" id="{D8B1CD16-6D91-427E-945B-96CC8D156E51}"/>
              </a:ext>
            </a:extLst>
          </p:cNvPr>
          <p:cNvSpPr txBox="1"/>
          <p:nvPr userDrawn="1"/>
        </p:nvSpPr>
        <p:spPr>
          <a:xfrm>
            <a:off x="0" y="4229100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20" tIns="0" rIns="274320" bIns="274320" anchor="b" anchorCtr="0">
            <a:noAutofit/>
          </a:bodyPr>
          <a:lstStyle/>
          <a:p>
            <a:pPr defTabSz="914378">
              <a:defRPr/>
            </a:pPr>
            <a:r>
              <a:rPr lang="en" sz="1200" b="1" dirty="0">
                <a:solidFill>
                  <a:schemeClr val="bg1">
                    <a:lumMod val="8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| Confidential</a:t>
            </a:r>
            <a:endParaRPr sz="1200" b="1" dirty="0">
              <a:solidFill>
                <a:schemeClr val="bg1">
                  <a:lumMod val="8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76;p18">
            <a:extLst>
              <a:ext uri="{FF2B5EF4-FFF2-40B4-BE49-F238E27FC236}">
                <a16:creationId xmlns:a16="http://schemas.microsoft.com/office/drawing/2014/main" xmlns="" id="{24419812-6E11-468D-A62E-FF313E5C323C}"/>
              </a:ext>
            </a:extLst>
          </p:cNvPr>
          <p:cNvSpPr txBox="1"/>
          <p:nvPr userDrawn="1"/>
        </p:nvSpPr>
        <p:spPr>
          <a:xfrm>
            <a:off x="6400802" y="4229100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20" tIns="0" rIns="274320" bIns="274320" anchor="b" anchorCtr="0">
            <a:noAutofit/>
          </a:bodyPr>
          <a:lstStyle/>
          <a:p>
            <a:pPr algn="r" defTabSz="914378">
              <a:defRPr/>
            </a:pP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Monitor-Me.com</a:t>
            </a:r>
          </a:p>
        </p:txBody>
      </p:sp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3832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4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932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1F4E79"/>
          </a:solidFill>
        </p:spPr>
        <p:txBody>
          <a:bodyPr spcFirstLastPara="1"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-1" y="685800"/>
            <a:ext cx="9143999" cy="3886200"/>
          </a:xfrm>
          <a:prstGeom prst="rect">
            <a:avLst/>
          </a:prstGeom>
        </p:spPr>
        <p:txBody>
          <a:bodyPr spcFirstLastPara="1" wrap="square" lIns="274320" tIns="274320" rIns="274320" bIns="91425" anchor="t" anchorCtr="0"/>
          <a:lstStyle>
            <a:lvl1pPr marL="457189" lvl="0" indent="-342892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F4E79"/>
              </a:buClr>
              <a:buSzPts val="1800"/>
              <a:buFont typeface="Wingdings" panose="05000000000000000000" pitchFamily="2" charset="2"/>
              <a:buChar char=""/>
              <a:defRPr sz="1400" baseline="0">
                <a:solidFill>
                  <a:srgbClr val="595959"/>
                </a:solidFill>
              </a:defRPr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5" name="Google Shape;55;p13">
            <a:extLst>
              <a:ext uri="{FF2B5EF4-FFF2-40B4-BE49-F238E27FC236}">
                <a16:creationId xmlns:a16="http://schemas.microsoft.com/office/drawing/2014/main" xmlns="" id="{1D5AB180-FFB4-4CE3-B938-972BEA7CCE74}"/>
              </a:ext>
            </a:extLst>
          </p:cNvPr>
          <p:cNvSpPr txBox="1"/>
          <p:nvPr userDrawn="1"/>
        </p:nvSpPr>
        <p:spPr>
          <a:xfrm>
            <a:off x="548813" y="4743625"/>
            <a:ext cx="1803888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| Confidential</a:t>
            </a:r>
            <a:endParaRPr sz="6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62;p15">
            <a:extLst>
              <a:ext uri="{FF2B5EF4-FFF2-40B4-BE49-F238E27FC236}">
                <a16:creationId xmlns:a16="http://schemas.microsoft.com/office/drawing/2014/main" xmlns="" id="{AE163317-0F55-413C-BB39-70D19C7334CE}"/>
              </a:ext>
            </a:extLst>
          </p:cNvPr>
          <p:cNvSpPr txBox="1">
            <a:spLocks/>
          </p:cNvSpPr>
          <p:nvPr userDrawn="1"/>
        </p:nvSpPr>
        <p:spPr>
          <a:xfrm>
            <a:off x="8472458" y="4599617"/>
            <a:ext cx="671429" cy="54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80" bIns="18288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 baseline="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0367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1F4E79"/>
          </a:solidFill>
        </p:spPr>
        <p:txBody>
          <a:bodyPr spcFirstLastPara="1"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-1" y="685800"/>
            <a:ext cx="9143999" cy="3886200"/>
          </a:xfrm>
          <a:prstGeom prst="rect">
            <a:avLst/>
          </a:prstGeom>
        </p:spPr>
        <p:txBody>
          <a:bodyPr spcFirstLastPara="1" wrap="square" lIns="274320" tIns="274320" rIns="274320" bIns="91425" anchor="t" anchorCtr="0"/>
          <a:lstStyle>
            <a:lvl1pPr marL="457189" lvl="0" indent="-342892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F4E79"/>
              </a:buClr>
              <a:buSzPts val="1800"/>
              <a:buFont typeface="Wingdings" panose="05000000000000000000" pitchFamily="2" charset="2"/>
              <a:buChar char=""/>
              <a:defRPr sz="1400" baseline="0">
                <a:solidFill>
                  <a:srgbClr val="595959"/>
                </a:solidFill>
              </a:defRPr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167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07E8A5-8460-4643-864E-D6A0C35D259A}"/>
              </a:ext>
            </a:extLst>
          </p:cNvPr>
          <p:cNvSpPr/>
          <p:nvPr userDrawn="1"/>
        </p:nvSpPr>
        <p:spPr>
          <a:xfrm>
            <a:off x="0" y="0"/>
            <a:ext cx="9143998" cy="51435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0" y="1925"/>
            <a:ext cx="9144000" cy="3718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Roboto"/>
              <a:buNone/>
              <a:defRPr sz="2800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-1" y="3383280"/>
            <a:ext cx="91439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20" tIns="274320" rIns="274320" bIns="91425" anchor="b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dirty="0"/>
              <a:t>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82271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ctr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bg1">
              <a:lumMod val="85000"/>
            </a:schemeClr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14300" marR="0" lvl="0" indent="0" algn="ctr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Tx/>
        <a:buNone/>
        <a:defRPr sz="1400" b="1" i="0" u="none" strike="noStrike" cap="none" baseline="0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0" y="1925"/>
            <a:ext cx="9144000" cy="6858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Roboto"/>
              <a:buNone/>
              <a:defRPr sz="2800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-1" y="687725"/>
            <a:ext cx="9143999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20" tIns="274320" rIns="274320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9C34A5-AA66-4DC1-94E8-0B4FB649FF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7785" y="4750531"/>
            <a:ext cx="207282" cy="2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016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ctr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bg1">
              <a:lumMod val="85000"/>
            </a:schemeClr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576231-BC4B-4AFC-A806-828B30F503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9144000" cy="51435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219754-CF2C-4277-B610-15E9897D7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3673098"/>
            <a:ext cx="9143999" cy="1067295"/>
          </a:xfrm>
        </p:spPr>
        <p:txBody>
          <a:bodyPr/>
          <a:lstStyle/>
          <a:p>
            <a:r>
              <a:rPr lang="en-US" dirty="0"/>
              <a:t>Verified Outcomes Utilizing Proprietary Technology and Efficient Monitoring Methodologies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6C5C0B1-D49C-46E2-854A-70AE639F5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73098"/>
          </a:xfrm>
        </p:spPr>
        <p:txBody>
          <a:bodyPr/>
          <a:lstStyle/>
          <a:p>
            <a:r>
              <a:rPr lang="en-US" dirty="0"/>
              <a:t>Improving Care with a New Care Management Paradigm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2D4FC73-CB67-4E40-B0CB-44004E5AF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571" y="185186"/>
            <a:ext cx="3686825" cy="222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9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04D454-990A-4653-84DB-9B970518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ImagineMIC™ Restorative Care Unit (MRCU)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4B8A4A-5CD8-4E0B-AE8E-1D288CB6BB6E}"/>
              </a:ext>
            </a:extLst>
          </p:cNvPr>
          <p:cNvSpPr txBox="1"/>
          <p:nvPr/>
        </p:nvSpPr>
        <p:spPr>
          <a:xfrm>
            <a:off x="232476" y="716910"/>
            <a:ext cx="8206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B0604020202020204" charset="0"/>
                <a:ea typeface="Roboto" panose="020B0604020202020204" charset="0"/>
              </a:rPr>
              <a:t>In the SNF, the MRCU delivers verified outcomes via a cost-effective model utilizing enhanced proprietary technology and continuous clinical oversight.  The Monitoring Intervention Center (MIC) is staffed 24/7/365 with an interdisciplinary care team.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xmlns="" id="{6DC41BBB-80DB-4939-A1C3-E825E2173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59" y="1409460"/>
            <a:ext cx="7488986" cy="373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92000" cy="6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A New </a:t>
            </a:r>
            <a:r>
              <a:rPr lang="en-US" dirty="0"/>
              <a:t>Chronic </a:t>
            </a:r>
            <a:r>
              <a:rPr lang="en" dirty="0"/>
              <a:t>Care Management Paradigm </a:t>
            </a:r>
            <a:endParaRPr dirty="0"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245684" y="1570660"/>
            <a:ext cx="4923289" cy="2907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434343"/>
                </a:solidFill>
              </a:rPr>
              <a:t>Using proprietary patch technology, along with our Monitoring Intervention Center (MIC), our clinicians will continually monitor </a:t>
            </a:r>
            <a:r>
              <a:rPr lang="en-US" sz="1300" b="1" dirty="0">
                <a:solidFill>
                  <a:srgbClr val="1F4E79"/>
                </a:solidFill>
              </a:rPr>
              <a:t>community-based</a:t>
            </a:r>
            <a:r>
              <a:rPr lang="en" sz="1300" b="1" dirty="0">
                <a:solidFill>
                  <a:srgbClr val="1F4E79"/>
                </a:solidFill>
              </a:rPr>
              <a:t> </a:t>
            </a:r>
            <a:r>
              <a:rPr lang="en-US" sz="1300" b="1" dirty="0">
                <a:solidFill>
                  <a:srgbClr val="1F4E79"/>
                </a:solidFill>
              </a:rPr>
              <a:t>residents at home</a:t>
            </a:r>
            <a:r>
              <a:rPr lang="en" sz="1300" b="1" dirty="0">
                <a:solidFill>
                  <a:srgbClr val="1F4E79"/>
                </a:solidFill>
              </a:rPr>
              <a:t> remotely.</a:t>
            </a:r>
            <a:endParaRPr sz="1300" b="1" dirty="0">
              <a:solidFill>
                <a:srgbClr val="1F4E7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444342"/>
                </a:solidFill>
              </a:rPr>
              <a:t>The Monitoring Intervention Center (MIC), located within our corporate headquarters, is a unit staffed</a:t>
            </a:r>
            <a:r>
              <a:rPr lang="en" sz="1300" b="1" dirty="0">
                <a:solidFill>
                  <a:srgbClr val="444342"/>
                </a:solidFill>
              </a:rPr>
              <a:t> 24/7/365</a:t>
            </a:r>
            <a:r>
              <a:rPr lang="en" sz="1300" dirty="0">
                <a:solidFill>
                  <a:srgbClr val="444342"/>
                </a:solidFill>
              </a:rPr>
              <a:t> by Board Certified ER Physicians, PAs, NPs and specialty trained RNs</a:t>
            </a:r>
            <a:endParaRPr sz="1300" dirty="0">
              <a:solidFill>
                <a:srgbClr val="44434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434343"/>
                </a:solidFill>
              </a:rPr>
              <a:t>Proprietary FDA </a:t>
            </a:r>
            <a:r>
              <a:rPr lang="en-US" sz="1300" dirty="0">
                <a:solidFill>
                  <a:srgbClr val="434343"/>
                </a:solidFill>
              </a:rPr>
              <a:t>cleared</a:t>
            </a:r>
            <a:r>
              <a:rPr lang="en" sz="1300" dirty="0">
                <a:solidFill>
                  <a:srgbClr val="434343"/>
                </a:solidFill>
              </a:rPr>
              <a:t> patch technology streams </a:t>
            </a:r>
            <a:r>
              <a:rPr lang="en" sz="1300" b="1" dirty="0">
                <a:solidFill>
                  <a:srgbClr val="1F4E79"/>
                </a:solidFill>
              </a:rPr>
              <a:t>real-time hemodynamic data</a:t>
            </a:r>
            <a:r>
              <a:rPr lang="en" sz="1300" dirty="0">
                <a:solidFill>
                  <a:srgbClr val="434343"/>
                </a:solidFill>
              </a:rPr>
              <a:t> to the clinicians in the MIC.</a:t>
            </a:r>
            <a:endParaRPr sz="13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 dirty="0">
                <a:solidFill>
                  <a:srgbClr val="1F4E79"/>
                </a:solidFill>
              </a:rPr>
              <a:t>C</a:t>
            </a:r>
            <a:r>
              <a:rPr lang="en" sz="1300" b="1" dirty="0">
                <a:solidFill>
                  <a:srgbClr val="1F4E79"/>
                </a:solidFill>
              </a:rPr>
              <a:t>yber-secure, proprietary telemedicine devices, </a:t>
            </a:r>
            <a:r>
              <a:rPr lang="en" sz="1300" dirty="0">
                <a:solidFill>
                  <a:srgbClr val="434343"/>
                </a:solidFill>
              </a:rPr>
              <a:t>in the home, allows for immediate audio-visual intervention between</a:t>
            </a:r>
            <a:r>
              <a:rPr lang="en-US" sz="1300" dirty="0">
                <a:solidFill>
                  <a:srgbClr val="434343"/>
                </a:solidFill>
              </a:rPr>
              <a:t> an individual</a:t>
            </a:r>
            <a:r>
              <a:rPr lang="en" sz="1300" dirty="0">
                <a:solidFill>
                  <a:srgbClr val="434343"/>
                </a:solidFill>
              </a:rPr>
              <a:t> and clinicians within the MIC.</a:t>
            </a:r>
            <a:endParaRPr sz="13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0" y="876400"/>
            <a:ext cx="9021158" cy="8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1F4E79"/>
                </a:solidFill>
              </a:rPr>
              <a:t>MonitorMe</a:t>
            </a:r>
            <a:r>
              <a:rPr lang="en-US" sz="2400" b="1" dirty="0">
                <a:solidFill>
                  <a:srgbClr val="1F4E79"/>
                </a:solidFill>
              </a:rPr>
              <a:t>™</a:t>
            </a:r>
            <a:r>
              <a:rPr lang="en" sz="2400" b="1" dirty="0">
                <a:solidFill>
                  <a:srgbClr val="1F4E79"/>
                </a:solidFill>
              </a:rPr>
              <a:t> Provides Continuous Monitoring </a:t>
            </a:r>
            <a:endParaRPr sz="2400" b="1" dirty="0">
              <a:solidFill>
                <a:srgbClr val="1F4E79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>
                <a:solidFill>
                  <a:srgbClr val="1F4E79"/>
                </a:solidFill>
              </a:rPr>
              <a:t>at Home</a:t>
            </a:r>
            <a:endParaRPr sz="2400" b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1BEF58-97E8-4935-AD40-C5C84968A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973" y="1755893"/>
            <a:ext cx="3975027" cy="29073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E1DFA9-B118-467F-A88E-83F96F33E859}"/>
              </a:ext>
            </a:extLst>
          </p:cNvPr>
          <p:cNvSpPr/>
          <p:nvPr/>
        </p:nvSpPr>
        <p:spPr>
          <a:xfrm>
            <a:off x="0" y="0"/>
            <a:ext cx="9143999" cy="2407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151;p25">
            <a:extLst>
              <a:ext uri="{FF2B5EF4-FFF2-40B4-BE49-F238E27FC236}">
                <a16:creationId xmlns:a16="http://schemas.microsoft.com/office/drawing/2014/main" xmlns="" id="{14ACE37D-423D-41CF-9103-877A7C7A2E5E}"/>
              </a:ext>
            </a:extLst>
          </p:cNvPr>
          <p:cNvSpPr txBox="1">
            <a:spLocks/>
          </p:cNvSpPr>
          <p:nvPr/>
        </p:nvSpPr>
        <p:spPr>
          <a:xfrm>
            <a:off x="0" y="4343400"/>
            <a:ext cx="9144000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0" tIns="0" rIns="274320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42892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F4E79"/>
              </a:buClr>
              <a:buSzPts val="1800"/>
              <a:buFont typeface="Wingdings" panose="05000000000000000000" pitchFamily="2" charset="2"/>
              <a:buChar char=""/>
              <a:defRPr sz="1400" b="0" i="0" u="none" strike="noStrike" cap="none" baseline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378" marR="0" lvl="1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566" marR="0" lvl="2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5943" marR="0" lvl="4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132" marR="0" lvl="5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320" marR="0" lvl="6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509" marR="0" lvl="7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697" marR="0" lvl="8" indent="-317492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14297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12CC5F-9064-41BD-AA62-8E55E4134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065" y="4192738"/>
            <a:ext cx="304826" cy="3414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DAD898-2FE5-47D0-A59D-F0F8F798F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655" y="4119883"/>
            <a:ext cx="304826" cy="341406"/>
          </a:xfrm>
          <a:prstGeom prst="rect">
            <a:avLst/>
          </a:prstGeom>
        </p:spPr>
      </p:pic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17904" y="2787902"/>
            <a:ext cx="9143999" cy="2350059"/>
          </a:xfrm>
          <a:solidFill>
            <a:srgbClr val="1F4E79"/>
          </a:solidFill>
          <a:ln>
            <a:solidFill>
              <a:schemeClr val="bg1"/>
            </a:solidFill>
          </a:ln>
        </p:spPr>
        <p:txBody>
          <a:bodyPr lIns="3429000" bIns="274320" anchor="b" anchorCtr="0"/>
          <a:lstStyle/>
          <a:p>
            <a:pPr marL="114297" lv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</a:t>
            </a:r>
            <a:r>
              <a:rPr lang="en-US" dirty="0" err="1"/>
              <a:t>MonitorMe</a:t>
            </a:r>
            <a:r>
              <a:rPr lang="en-US" dirty="0"/>
              <a:t>™ Remote Monitoring Patch</a:t>
            </a:r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4294967295"/>
          </p:nvPr>
        </p:nvSpPr>
        <p:spPr>
          <a:xfrm>
            <a:off x="-127213" y="2818408"/>
            <a:ext cx="2125191" cy="718279"/>
          </a:xfrm>
          <a:prstGeom prst="rect">
            <a:avLst/>
          </a:prstGeom>
        </p:spPr>
        <p:txBody>
          <a:bodyPr spcFirstLastPara="1" wrap="square" lIns="457200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9E9E9E"/>
                </a:solidFill>
              </a:rPr>
              <a:t>Physical Characteristics</a:t>
            </a:r>
            <a:endParaRPr sz="800" dirty="0">
              <a:solidFill>
                <a:srgbClr val="9E9E9E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9E9E9E"/>
                </a:solidFill>
              </a:rPr>
              <a:t>Approx Dimensions: 10cm X 8cm</a:t>
            </a:r>
            <a:endParaRPr sz="800" dirty="0">
              <a:solidFill>
                <a:srgbClr val="9E9E9E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9E9E9E"/>
                </a:solidFill>
              </a:rPr>
              <a:t>Weight: 18gm</a:t>
            </a:r>
            <a:endParaRPr sz="800" dirty="0">
              <a:solidFill>
                <a:srgbClr val="9E9E9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1EE267-AC6C-4EE1-9FFB-4B52E21DC01F}"/>
              </a:ext>
            </a:extLst>
          </p:cNvPr>
          <p:cNvSpPr txBox="1"/>
          <p:nvPr/>
        </p:nvSpPr>
        <p:spPr>
          <a:xfrm>
            <a:off x="3142007" y="860536"/>
            <a:ext cx="54722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297" lvl="0" indent="0">
              <a:buNone/>
            </a:pPr>
            <a:r>
              <a:rPr lang="en-US" b="1" dirty="0">
                <a:solidFill>
                  <a:srgbClr val="1F4E79"/>
                </a:solidFill>
              </a:rPr>
              <a:t>A small, proprietary, FDA-cleared, water-resistant, hypoallergenic patch containing several biosensors is placed on the chest.</a:t>
            </a:r>
          </a:p>
          <a:p>
            <a:pPr marL="114297" lvl="0" indent="0">
              <a:buNone/>
            </a:pPr>
            <a:endParaRPr lang="en-US" b="1" dirty="0">
              <a:solidFill>
                <a:srgbClr val="1F4E79"/>
              </a:solidFill>
            </a:endParaRPr>
          </a:p>
          <a:p>
            <a:pPr marL="114297" lvl="0"/>
            <a:r>
              <a:rPr lang="en-US" b="1" dirty="0">
                <a:solidFill>
                  <a:srgbClr val="1F4E79"/>
                </a:solidFill>
              </a:rPr>
              <a:t>This device sends multiple hemodynamic signals in real time to the Monitoring Intervention Center (MIC).</a:t>
            </a:r>
          </a:p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B6DADC4-EF56-48BC-93CF-FB8C05FED037}"/>
              </a:ext>
            </a:extLst>
          </p:cNvPr>
          <p:cNvSpPr txBox="1"/>
          <p:nvPr/>
        </p:nvSpPr>
        <p:spPr>
          <a:xfrm>
            <a:off x="878" y="4041931"/>
            <a:ext cx="4015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kern="1200" dirty="0">
                <a:solidFill>
                  <a:prstClr val="white"/>
                </a:solidFill>
                <a:latin typeface="Corbel" panose="020B0503020204020204"/>
                <a:ea typeface="+mn-ea"/>
                <a:cs typeface="+mn-cs"/>
              </a:rPr>
              <a:t>Additional available Bluetooth devices: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A0856D2-DB36-494B-8876-7EAFDC7CB8AC}"/>
              </a:ext>
            </a:extLst>
          </p:cNvPr>
          <p:cNvSpPr txBox="1"/>
          <p:nvPr/>
        </p:nvSpPr>
        <p:spPr>
          <a:xfrm>
            <a:off x="1264815" y="4376800"/>
            <a:ext cx="2281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600" b="1" kern="1200" dirty="0">
                <a:solidFill>
                  <a:prstClr val="white"/>
                </a:solidFill>
                <a:latin typeface="Corbel" panose="020B0503020204020204"/>
                <a:ea typeface="+mn-ea"/>
                <a:cs typeface="+mn-cs"/>
              </a:rPr>
              <a:t>Blood Pressure</a:t>
            </a:r>
            <a:endParaRPr lang="en-US" sz="12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072F975-0BF2-4A5F-925F-42B2DBC0A97A}"/>
              </a:ext>
            </a:extLst>
          </p:cNvPr>
          <p:cNvSpPr txBox="1"/>
          <p:nvPr/>
        </p:nvSpPr>
        <p:spPr>
          <a:xfrm>
            <a:off x="6862203" y="4340630"/>
            <a:ext cx="2281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600" b="1" kern="1200" dirty="0">
                <a:solidFill>
                  <a:prstClr val="white"/>
                </a:solidFill>
                <a:latin typeface="Corbel" panose="020B0503020204020204"/>
                <a:ea typeface="+mn-ea"/>
                <a:cs typeface="+mn-cs"/>
              </a:rPr>
              <a:t>Blood Glucose</a:t>
            </a:r>
            <a:endParaRPr lang="en-US" sz="12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43BFBD1-DD7D-476F-8B22-6BA0AFB8C8F7}"/>
              </a:ext>
            </a:extLst>
          </p:cNvPr>
          <p:cNvSpPr txBox="1"/>
          <p:nvPr/>
        </p:nvSpPr>
        <p:spPr>
          <a:xfrm>
            <a:off x="5471567" y="4393799"/>
            <a:ext cx="2281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600" b="1" kern="1200" dirty="0">
                <a:solidFill>
                  <a:prstClr val="white"/>
                </a:solidFill>
                <a:latin typeface="Corbel" panose="020B0503020204020204"/>
                <a:ea typeface="+mn-ea"/>
                <a:cs typeface="+mn-cs"/>
              </a:rPr>
              <a:t>Weight</a:t>
            </a:r>
            <a:endParaRPr lang="en-US" sz="12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F09949B3-81AD-44AD-B3C5-49AAB2F10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671" y="4386069"/>
            <a:ext cx="205948" cy="23859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7E0E00BC-1A8F-47D8-87A4-A1F408DEB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775" y="4357478"/>
            <a:ext cx="349233" cy="29577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0AE0D7B2-A164-4623-BE8B-3D81A976A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34" y="4398828"/>
            <a:ext cx="265556" cy="30901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12ABA4B6-3313-494C-B7C1-0F16278F9D87}"/>
              </a:ext>
            </a:extLst>
          </p:cNvPr>
          <p:cNvGrpSpPr/>
          <p:nvPr/>
        </p:nvGrpSpPr>
        <p:grpSpPr>
          <a:xfrm>
            <a:off x="2895853" y="2928812"/>
            <a:ext cx="3893792" cy="1087920"/>
            <a:chOff x="723512" y="5861569"/>
            <a:chExt cx="3738815" cy="7982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F2509BB5-9AEF-4440-8089-7714EA92402F}"/>
                </a:ext>
              </a:extLst>
            </p:cNvPr>
            <p:cNvGrpSpPr/>
            <p:nvPr/>
          </p:nvGrpSpPr>
          <p:grpSpPr>
            <a:xfrm>
              <a:off x="723512" y="5921969"/>
              <a:ext cx="293403" cy="263626"/>
              <a:chOff x="7091363" y="5168900"/>
              <a:chExt cx="641350" cy="544513"/>
            </a:xfrm>
            <a:solidFill>
              <a:sysClr val="window" lastClr="FFFFFF"/>
            </a:solidFill>
          </p:grpSpPr>
          <p:sp>
            <p:nvSpPr>
              <p:cNvPr id="53" name="Freeform 8">
                <a:extLst>
                  <a:ext uri="{FF2B5EF4-FFF2-40B4-BE49-F238E27FC236}">
                    <a16:creationId xmlns:a16="http://schemas.microsoft.com/office/drawing/2014/main" xmlns="" id="{C5F0C49C-70E8-4CCB-AFB1-DDBFB3702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1363" y="5168900"/>
                <a:ext cx="641350" cy="295275"/>
              </a:xfrm>
              <a:custGeom>
                <a:avLst/>
                <a:gdLst>
                  <a:gd name="T0" fmla="*/ 109 w 404"/>
                  <a:gd name="T1" fmla="*/ 0 h 186"/>
                  <a:gd name="T2" fmla="*/ 138 w 404"/>
                  <a:gd name="T3" fmla="*/ 4 h 186"/>
                  <a:gd name="T4" fmla="*/ 161 w 404"/>
                  <a:gd name="T5" fmla="*/ 12 h 186"/>
                  <a:gd name="T6" fmla="*/ 180 w 404"/>
                  <a:gd name="T7" fmla="*/ 25 h 186"/>
                  <a:gd name="T8" fmla="*/ 192 w 404"/>
                  <a:gd name="T9" fmla="*/ 39 h 186"/>
                  <a:gd name="T10" fmla="*/ 201 w 404"/>
                  <a:gd name="T11" fmla="*/ 50 h 186"/>
                  <a:gd name="T12" fmla="*/ 210 w 404"/>
                  <a:gd name="T13" fmla="*/ 39 h 186"/>
                  <a:gd name="T14" fmla="*/ 224 w 404"/>
                  <a:gd name="T15" fmla="*/ 25 h 186"/>
                  <a:gd name="T16" fmla="*/ 242 w 404"/>
                  <a:gd name="T17" fmla="*/ 12 h 186"/>
                  <a:gd name="T18" fmla="*/ 265 w 404"/>
                  <a:gd name="T19" fmla="*/ 4 h 186"/>
                  <a:gd name="T20" fmla="*/ 295 w 404"/>
                  <a:gd name="T21" fmla="*/ 0 h 186"/>
                  <a:gd name="T22" fmla="*/ 327 w 404"/>
                  <a:gd name="T23" fmla="*/ 4 h 186"/>
                  <a:gd name="T24" fmla="*/ 353 w 404"/>
                  <a:gd name="T25" fmla="*/ 16 h 186"/>
                  <a:gd name="T26" fmla="*/ 376 w 404"/>
                  <a:gd name="T27" fmla="*/ 35 h 186"/>
                  <a:gd name="T28" fmla="*/ 390 w 404"/>
                  <a:gd name="T29" fmla="*/ 57 h 186"/>
                  <a:gd name="T30" fmla="*/ 399 w 404"/>
                  <a:gd name="T31" fmla="*/ 81 h 186"/>
                  <a:gd name="T32" fmla="*/ 404 w 404"/>
                  <a:gd name="T33" fmla="*/ 110 h 186"/>
                  <a:gd name="T34" fmla="*/ 403 w 404"/>
                  <a:gd name="T35" fmla="*/ 138 h 186"/>
                  <a:gd name="T36" fmla="*/ 397 w 404"/>
                  <a:gd name="T37" fmla="*/ 157 h 186"/>
                  <a:gd name="T38" fmla="*/ 390 w 404"/>
                  <a:gd name="T39" fmla="*/ 175 h 186"/>
                  <a:gd name="T40" fmla="*/ 244 w 404"/>
                  <a:gd name="T41" fmla="*/ 177 h 186"/>
                  <a:gd name="T42" fmla="*/ 229 w 404"/>
                  <a:gd name="T43" fmla="*/ 150 h 186"/>
                  <a:gd name="T44" fmla="*/ 226 w 404"/>
                  <a:gd name="T45" fmla="*/ 147 h 186"/>
                  <a:gd name="T46" fmla="*/ 222 w 404"/>
                  <a:gd name="T47" fmla="*/ 145 h 186"/>
                  <a:gd name="T48" fmla="*/ 219 w 404"/>
                  <a:gd name="T49" fmla="*/ 145 h 186"/>
                  <a:gd name="T50" fmla="*/ 215 w 404"/>
                  <a:gd name="T51" fmla="*/ 145 h 186"/>
                  <a:gd name="T52" fmla="*/ 212 w 404"/>
                  <a:gd name="T53" fmla="*/ 148 h 186"/>
                  <a:gd name="T54" fmla="*/ 210 w 404"/>
                  <a:gd name="T55" fmla="*/ 152 h 186"/>
                  <a:gd name="T56" fmla="*/ 199 w 404"/>
                  <a:gd name="T57" fmla="*/ 186 h 186"/>
                  <a:gd name="T58" fmla="*/ 184 w 404"/>
                  <a:gd name="T59" fmla="*/ 78 h 186"/>
                  <a:gd name="T60" fmla="*/ 182 w 404"/>
                  <a:gd name="T61" fmla="*/ 72 h 186"/>
                  <a:gd name="T62" fmla="*/ 178 w 404"/>
                  <a:gd name="T63" fmla="*/ 69 h 186"/>
                  <a:gd name="T64" fmla="*/ 173 w 404"/>
                  <a:gd name="T65" fmla="*/ 69 h 186"/>
                  <a:gd name="T66" fmla="*/ 168 w 404"/>
                  <a:gd name="T67" fmla="*/ 69 h 186"/>
                  <a:gd name="T68" fmla="*/ 164 w 404"/>
                  <a:gd name="T69" fmla="*/ 72 h 186"/>
                  <a:gd name="T70" fmla="*/ 162 w 404"/>
                  <a:gd name="T71" fmla="*/ 76 h 186"/>
                  <a:gd name="T72" fmla="*/ 141 w 404"/>
                  <a:gd name="T73" fmla="*/ 173 h 186"/>
                  <a:gd name="T74" fmla="*/ 12 w 404"/>
                  <a:gd name="T75" fmla="*/ 173 h 186"/>
                  <a:gd name="T76" fmla="*/ 5 w 404"/>
                  <a:gd name="T77" fmla="*/ 155 h 186"/>
                  <a:gd name="T78" fmla="*/ 2 w 404"/>
                  <a:gd name="T79" fmla="*/ 138 h 186"/>
                  <a:gd name="T80" fmla="*/ 0 w 404"/>
                  <a:gd name="T81" fmla="*/ 110 h 186"/>
                  <a:gd name="T82" fmla="*/ 3 w 404"/>
                  <a:gd name="T83" fmla="*/ 81 h 186"/>
                  <a:gd name="T84" fmla="*/ 12 w 404"/>
                  <a:gd name="T85" fmla="*/ 57 h 186"/>
                  <a:gd name="T86" fmla="*/ 28 w 404"/>
                  <a:gd name="T87" fmla="*/ 35 h 186"/>
                  <a:gd name="T88" fmla="*/ 49 w 404"/>
                  <a:gd name="T89" fmla="*/ 16 h 186"/>
                  <a:gd name="T90" fmla="*/ 78 w 404"/>
                  <a:gd name="T91" fmla="*/ 4 h 186"/>
                  <a:gd name="T92" fmla="*/ 109 w 404"/>
                  <a:gd name="T9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4" h="186">
                    <a:moveTo>
                      <a:pt x="109" y="0"/>
                    </a:moveTo>
                    <a:lnTo>
                      <a:pt x="138" y="4"/>
                    </a:lnTo>
                    <a:lnTo>
                      <a:pt x="161" y="12"/>
                    </a:lnTo>
                    <a:lnTo>
                      <a:pt x="180" y="25"/>
                    </a:lnTo>
                    <a:lnTo>
                      <a:pt x="192" y="39"/>
                    </a:lnTo>
                    <a:lnTo>
                      <a:pt x="201" y="50"/>
                    </a:lnTo>
                    <a:lnTo>
                      <a:pt x="210" y="39"/>
                    </a:lnTo>
                    <a:lnTo>
                      <a:pt x="224" y="25"/>
                    </a:lnTo>
                    <a:lnTo>
                      <a:pt x="242" y="12"/>
                    </a:lnTo>
                    <a:lnTo>
                      <a:pt x="265" y="4"/>
                    </a:lnTo>
                    <a:lnTo>
                      <a:pt x="295" y="0"/>
                    </a:lnTo>
                    <a:lnTo>
                      <a:pt x="327" y="4"/>
                    </a:lnTo>
                    <a:lnTo>
                      <a:pt x="353" y="16"/>
                    </a:lnTo>
                    <a:lnTo>
                      <a:pt x="376" y="35"/>
                    </a:lnTo>
                    <a:lnTo>
                      <a:pt x="390" y="57"/>
                    </a:lnTo>
                    <a:lnTo>
                      <a:pt x="399" y="81"/>
                    </a:lnTo>
                    <a:lnTo>
                      <a:pt x="404" y="110"/>
                    </a:lnTo>
                    <a:lnTo>
                      <a:pt x="403" y="138"/>
                    </a:lnTo>
                    <a:lnTo>
                      <a:pt x="397" y="157"/>
                    </a:lnTo>
                    <a:lnTo>
                      <a:pt x="390" y="175"/>
                    </a:lnTo>
                    <a:lnTo>
                      <a:pt x="244" y="177"/>
                    </a:lnTo>
                    <a:lnTo>
                      <a:pt x="229" y="150"/>
                    </a:lnTo>
                    <a:lnTo>
                      <a:pt x="226" y="147"/>
                    </a:lnTo>
                    <a:lnTo>
                      <a:pt x="222" y="145"/>
                    </a:lnTo>
                    <a:lnTo>
                      <a:pt x="219" y="145"/>
                    </a:lnTo>
                    <a:lnTo>
                      <a:pt x="215" y="145"/>
                    </a:lnTo>
                    <a:lnTo>
                      <a:pt x="212" y="148"/>
                    </a:lnTo>
                    <a:lnTo>
                      <a:pt x="210" y="152"/>
                    </a:lnTo>
                    <a:lnTo>
                      <a:pt x="199" y="186"/>
                    </a:lnTo>
                    <a:lnTo>
                      <a:pt x="184" y="78"/>
                    </a:lnTo>
                    <a:lnTo>
                      <a:pt x="182" y="72"/>
                    </a:lnTo>
                    <a:lnTo>
                      <a:pt x="178" y="69"/>
                    </a:lnTo>
                    <a:lnTo>
                      <a:pt x="173" y="69"/>
                    </a:lnTo>
                    <a:lnTo>
                      <a:pt x="168" y="69"/>
                    </a:lnTo>
                    <a:lnTo>
                      <a:pt x="164" y="72"/>
                    </a:lnTo>
                    <a:lnTo>
                      <a:pt x="162" y="76"/>
                    </a:lnTo>
                    <a:lnTo>
                      <a:pt x="141" y="173"/>
                    </a:lnTo>
                    <a:lnTo>
                      <a:pt x="12" y="173"/>
                    </a:lnTo>
                    <a:lnTo>
                      <a:pt x="5" y="155"/>
                    </a:lnTo>
                    <a:lnTo>
                      <a:pt x="2" y="138"/>
                    </a:lnTo>
                    <a:lnTo>
                      <a:pt x="0" y="110"/>
                    </a:lnTo>
                    <a:lnTo>
                      <a:pt x="3" y="81"/>
                    </a:lnTo>
                    <a:lnTo>
                      <a:pt x="12" y="57"/>
                    </a:lnTo>
                    <a:lnTo>
                      <a:pt x="28" y="35"/>
                    </a:lnTo>
                    <a:lnTo>
                      <a:pt x="49" y="16"/>
                    </a:lnTo>
                    <a:lnTo>
                      <a:pt x="78" y="4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Freeform 9">
                <a:extLst>
                  <a:ext uri="{FF2B5EF4-FFF2-40B4-BE49-F238E27FC236}">
                    <a16:creationId xmlns:a16="http://schemas.microsoft.com/office/drawing/2014/main" xmlns="" id="{EEAC6A8D-921D-4277-B506-D5D09665A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1050" y="5384800"/>
                <a:ext cx="557212" cy="328613"/>
              </a:xfrm>
              <a:custGeom>
                <a:avLst/>
                <a:gdLst>
                  <a:gd name="T0" fmla="*/ 146 w 351"/>
                  <a:gd name="T1" fmla="*/ 0 h 207"/>
                  <a:gd name="T2" fmla="*/ 162 w 351"/>
                  <a:gd name="T3" fmla="*/ 97 h 207"/>
                  <a:gd name="T4" fmla="*/ 162 w 351"/>
                  <a:gd name="T5" fmla="*/ 101 h 207"/>
                  <a:gd name="T6" fmla="*/ 166 w 351"/>
                  <a:gd name="T7" fmla="*/ 104 h 207"/>
                  <a:gd name="T8" fmla="*/ 171 w 351"/>
                  <a:gd name="T9" fmla="*/ 106 h 207"/>
                  <a:gd name="T10" fmla="*/ 171 w 351"/>
                  <a:gd name="T11" fmla="*/ 106 h 207"/>
                  <a:gd name="T12" fmla="*/ 176 w 351"/>
                  <a:gd name="T13" fmla="*/ 104 h 207"/>
                  <a:gd name="T14" fmla="*/ 180 w 351"/>
                  <a:gd name="T15" fmla="*/ 103 h 207"/>
                  <a:gd name="T16" fmla="*/ 182 w 351"/>
                  <a:gd name="T17" fmla="*/ 97 h 207"/>
                  <a:gd name="T18" fmla="*/ 197 w 351"/>
                  <a:gd name="T19" fmla="*/ 44 h 207"/>
                  <a:gd name="T20" fmla="*/ 204 w 351"/>
                  <a:gd name="T21" fmla="*/ 55 h 207"/>
                  <a:gd name="T22" fmla="*/ 206 w 351"/>
                  <a:gd name="T23" fmla="*/ 58 h 207"/>
                  <a:gd name="T24" fmla="*/ 210 w 351"/>
                  <a:gd name="T25" fmla="*/ 60 h 207"/>
                  <a:gd name="T26" fmla="*/ 213 w 351"/>
                  <a:gd name="T27" fmla="*/ 60 h 207"/>
                  <a:gd name="T28" fmla="*/ 351 w 351"/>
                  <a:gd name="T29" fmla="*/ 60 h 207"/>
                  <a:gd name="T30" fmla="*/ 332 w 351"/>
                  <a:gd name="T31" fmla="*/ 83 h 207"/>
                  <a:gd name="T32" fmla="*/ 309 w 351"/>
                  <a:gd name="T33" fmla="*/ 101 h 207"/>
                  <a:gd name="T34" fmla="*/ 284 w 351"/>
                  <a:gd name="T35" fmla="*/ 118 h 207"/>
                  <a:gd name="T36" fmla="*/ 261 w 351"/>
                  <a:gd name="T37" fmla="*/ 133 h 207"/>
                  <a:gd name="T38" fmla="*/ 240 w 351"/>
                  <a:gd name="T39" fmla="*/ 145 h 207"/>
                  <a:gd name="T40" fmla="*/ 222 w 351"/>
                  <a:gd name="T41" fmla="*/ 157 h 207"/>
                  <a:gd name="T42" fmla="*/ 203 w 351"/>
                  <a:gd name="T43" fmla="*/ 173 h 207"/>
                  <a:gd name="T44" fmla="*/ 192 w 351"/>
                  <a:gd name="T45" fmla="*/ 186 h 207"/>
                  <a:gd name="T46" fmla="*/ 185 w 351"/>
                  <a:gd name="T47" fmla="*/ 194 h 207"/>
                  <a:gd name="T48" fmla="*/ 182 w 351"/>
                  <a:gd name="T49" fmla="*/ 200 h 207"/>
                  <a:gd name="T50" fmla="*/ 182 w 351"/>
                  <a:gd name="T51" fmla="*/ 201 h 207"/>
                  <a:gd name="T52" fmla="*/ 182 w 351"/>
                  <a:gd name="T53" fmla="*/ 205 h 207"/>
                  <a:gd name="T54" fmla="*/ 180 w 351"/>
                  <a:gd name="T55" fmla="*/ 207 h 207"/>
                  <a:gd name="T56" fmla="*/ 176 w 351"/>
                  <a:gd name="T57" fmla="*/ 207 h 207"/>
                  <a:gd name="T58" fmla="*/ 174 w 351"/>
                  <a:gd name="T59" fmla="*/ 207 h 207"/>
                  <a:gd name="T60" fmla="*/ 173 w 351"/>
                  <a:gd name="T61" fmla="*/ 205 h 207"/>
                  <a:gd name="T62" fmla="*/ 171 w 351"/>
                  <a:gd name="T63" fmla="*/ 201 h 207"/>
                  <a:gd name="T64" fmla="*/ 171 w 351"/>
                  <a:gd name="T65" fmla="*/ 200 h 207"/>
                  <a:gd name="T66" fmla="*/ 167 w 351"/>
                  <a:gd name="T67" fmla="*/ 194 h 207"/>
                  <a:gd name="T68" fmla="*/ 162 w 351"/>
                  <a:gd name="T69" fmla="*/ 186 h 207"/>
                  <a:gd name="T70" fmla="*/ 150 w 351"/>
                  <a:gd name="T71" fmla="*/ 173 h 207"/>
                  <a:gd name="T72" fmla="*/ 132 w 351"/>
                  <a:gd name="T73" fmla="*/ 157 h 207"/>
                  <a:gd name="T74" fmla="*/ 114 w 351"/>
                  <a:gd name="T75" fmla="*/ 145 h 207"/>
                  <a:gd name="T76" fmla="*/ 93 w 351"/>
                  <a:gd name="T77" fmla="*/ 133 h 207"/>
                  <a:gd name="T78" fmla="*/ 68 w 351"/>
                  <a:gd name="T79" fmla="*/ 117 h 207"/>
                  <a:gd name="T80" fmla="*/ 44 w 351"/>
                  <a:gd name="T81" fmla="*/ 101 h 207"/>
                  <a:gd name="T82" fmla="*/ 21 w 351"/>
                  <a:gd name="T83" fmla="*/ 81 h 207"/>
                  <a:gd name="T84" fmla="*/ 0 w 351"/>
                  <a:gd name="T85" fmla="*/ 58 h 207"/>
                  <a:gd name="T86" fmla="*/ 125 w 351"/>
                  <a:gd name="T87" fmla="*/ 58 h 207"/>
                  <a:gd name="T88" fmla="*/ 130 w 351"/>
                  <a:gd name="T89" fmla="*/ 57 h 207"/>
                  <a:gd name="T90" fmla="*/ 134 w 351"/>
                  <a:gd name="T91" fmla="*/ 53 h 207"/>
                  <a:gd name="T92" fmla="*/ 136 w 351"/>
                  <a:gd name="T93" fmla="*/ 50 h 207"/>
                  <a:gd name="T94" fmla="*/ 146 w 351"/>
                  <a:gd name="T9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1" h="207">
                    <a:moveTo>
                      <a:pt x="146" y="0"/>
                    </a:moveTo>
                    <a:lnTo>
                      <a:pt x="162" y="97"/>
                    </a:lnTo>
                    <a:lnTo>
                      <a:pt x="162" y="101"/>
                    </a:lnTo>
                    <a:lnTo>
                      <a:pt x="166" y="104"/>
                    </a:lnTo>
                    <a:lnTo>
                      <a:pt x="171" y="106"/>
                    </a:lnTo>
                    <a:lnTo>
                      <a:pt x="171" y="106"/>
                    </a:lnTo>
                    <a:lnTo>
                      <a:pt x="176" y="104"/>
                    </a:lnTo>
                    <a:lnTo>
                      <a:pt x="180" y="103"/>
                    </a:lnTo>
                    <a:lnTo>
                      <a:pt x="182" y="97"/>
                    </a:lnTo>
                    <a:lnTo>
                      <a:pt x="197" y="44"/>
                    </a:lnTo>
                    <a:lnTo>
                      <a:pt x="204" y="55"/>
                    </a:lnTo>
                    <a:lnTo>
                      <a:pt x="206" y="58"/>
                    </a:lnTo>
                    <a:lnTo>
                      <a:pt x="210" y="60"/>
                    </a:lnTo>
                    <a:lnTo>
                      <a:pt x="213" y="60"/>
                    </a:lnTo>
                    <a:lnTo>
                      <a:pt x="351" y="60"/>
                    </a:lnTo>
                    <a:lnTo>
                      <a:pt x="332" y="83"/>
                    </a:lnTo>
                    <a:lnTo>
                      <a:pt x="309" y="101"/>
                    </a:lnTo>
                    <a:lnTo>
                      <a:pt x="284" y="118"/>
                    </a:lnTo>
                    <a:lnTo>
                      <a:pt x="261" y="133"/>
                    </a:lnTo>
                    <a:lnTo>
                      <a:pt x="240" y="145"/>
                    </a:lnTo>
                    <a:lnTo>
                      <a:pt x="222" y="157"/>
                    </a:lnTo>
                    <a:lnTo>
                      <a:pt x="203" y="173"/>
                    </a:lnTo>
                    <a:lnTo>
                      <a:pt x="192" y="186"/>
                    </a:lnTo>
                    <a:lnTo>
                      <a:pt x="185" y="194"/>
                    </a:lnTo>
                    <a:lnTo>
                      <a:pt x="182" y="200"/>
                    </a:lnTo>
                    <a:lnTo>
                      <a:pt x="182" y="201"/>
                    </a:lnTo>
                    <a:lnTo>
                      <a:pt x="182" y="205"/>
                    </a:lnTo>
                    <a:lnTo>
                      <a:pt x="180" y="207"/>
                    </a:lnTo>
                    <a:lnTo>
                      <a:pt x="176" y="207"/>
                    </a:lnTo>
                    <a:lnTo>
                      <a:pt x="174" y="207"/>
                    </a:lnTo>
                    <a:lnTo>
                      <a:pt x="173" y="205"/>
                    </a:lnTo>
                    <a:lnTo>
                      <a:pt x="171" y="201"/>
                    </a:lnTo>
                    <a:lnTo>
                      <a:pt x="171" y="200"/>
                    </a:lnTo>
                    <a:lnTo>
                      <a:pt x="167" y="194"/>
                    </a:lnTo>
                    <a:lnTo>
                      <a:pt x="162" y="186"/>
                    </a:lnTo>
                    <a:lnTo>
                      <a:pt x="150" y="173"/>
                    </a:lnTo>
                    <a:lnTo>
                      <a:pt x="132" y="157"/>
                    </a:lnTo>
                    <a:lnTo>
                      <a:pt x="114" y="145"/>
                    </a:lnTo>
                    <a:lnTo>
                      <a:pt x="93" y="133"/>
                    </a:lnTo>
                    <a:lnTo>
                      <a:pt x="68" y="117"/>
                    </a:lnTo>
                    <a:lnTo>
                      <a:pt x="44" y="101"/>
                    </a:lnTo>
                    <a:lnTo>
                      <a:pt x="21" y="81"/>
                    </a:lnTo>
                    <a:lnTo>
                      <a:pt x="0" y="58"/>
                    </a:lnTo>
                    <a:lnTo>
                      <a:pt x="125" y="58"/>
                    </a:lnTo>
                    <a:lnTo>
                      <a:pt x="130" y="57"/>
                    </a:lnTo>
                    <a:lnTo>
                      <a:pt x="134" y="53"/>
                    </a:lnTo>
                    <a:lnTo>
                      <a:pt x="136" y="50"/>
                    </a:lnTo>
                    <a:lnTo>
                      <a:pt x="1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81D59D77-E1EB-4130-998E-EDC36347C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14814" y="6327287"/>
              <a:ext cx="293404" cy="251023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9FC69EFF-BE44-4E4E-9015-8A10FECD2AFC}"/>
                </a:ext>
              </a:extLst>
            </p:cNvPr>
            <p:cNvSpPr txBox="1"/>
            <p:nvPr/>
          </p:nvSpPr>
          <p:spPr>
            <a:xfrm>
              <a:off x="1038277" y="5876232"/>
              <a:ext cx="12200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Heart Rate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9E29B3EF-CA52-44EF-8034-F38383F08AC0}"/>
                </a:ext>
              </a:extLst>
            </p:cNvPr>
            <p:cNvSpPr txBox="1"/>
            <p:nvPr/>
          </p:nvSpPr>
          <p:spPr>
            <a:xfrm>
              <a:off x="1663693" y="6321215"/>
              <a:ext cx="16910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Respiratory Rate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A3CE652F-63FA-4B2B-AA0E-9ABC631E6022}"/>
                </a:ext>
              </a:extLst>
            </p:cNvPr>
            <p:cNvSpPr txBox="1"/>
            <p:nvPr/>
          </p:nvSpPr>
          <p:spPr>
            <a:xfrm>
              <a:off x="2771258" y="5861569"/>
              <a:ext cx="16910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-Lead EKG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98709A0B-5129-4959-879C-FC2565F8E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08775" y="5949406"/>
              <a:ext cx="223000" cy="203817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93CB8A-8CEA-45D3-A580-1376A30F7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937" y="4351625"/>
            <a:ext cx="304826" cy="341406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EED61B9-94E7-4843-86FD-1B3CB7F57249}"/>
              </a:ext>
            </a:extLst>
          </p:cNvPr>
          <p:cNvSpPr txBox="1"/>
          <p:nvPr/>
        </p:nvSpPr>
        <p:spPr>
          <a:xfrm>
            <a:off x="3744641" y="4421094"/>
            <a:ext cx="2281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600" b="1" kern="1200" dirty="0">
                <a:solidFill>
                  <a:prstClr val="white"/>
                </a:solidFill>
                <a:latin typeface="Corbel" panose="020B0503020204020204"/>
                <a:ea typeface="+mn-ea"/>
                <a:cs typeface="+mn-cs"/>
              </a:rPr>
              <a:t>Oxygen</a:t>
            </a:r>
            <a:endParaRPr lang="en-US" sz="1200" b="1" kern="1200" dirty="0">
              <a:solidFill>
                <a:prstClr val="white"/>
              </a:solidFill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B9EF92-5CDC-44E7-A31E-282AEAD766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404" y="909317"/>
            <a:ext cx="2644280" cy="163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2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-29600" y="-24200"/>
            <a:ext cx="9198300" cy="5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The Next Generation of Care Management in the Home</a:t>
            </a:r>
            <a:endParaRPr dirty="0"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905695" y="683107"/>
            <a:ext cx="7797900" cy="41816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>
                <a:solidFill>
                  <a:srgbClr val="1F4E79"/>
                </a:solidFill>
              </a:rPr>
              <a:t>Individuals</a:t>
            </a:r>
            <a:r>
              <a:rPr lang="en-US" b="1" dirty="0">
                <a:solidFill>
                  <a:srgbClr val="1F4E79"/>
                </a:solidFill>
              </a:rPr>
              <a:t> </a:t>
            </a:r>
            <a:r>
              <a:rPr lang="en-US" dirty="0">
                <a:solidFill>
                  <a:srgbClr val="1F4E79"/>
                </a:solidFill>
              </a:rPr>
              <a:t>residing at </a:t>
            </a:r>
            <a:r>
              <a:rPr lang="en-US" b="1" dirty="0">
                <a:solidFill>
                  <a:srgbClr val="1F4E79"/>
                </a:solidFill>
              </a:rPr>
              <a:t>home </a:t>
            </a:r>
            <a:r>
              <a:rPr lang="en-US" dirty="0">
                <a:solidFill>
                  <a:srgbClr val="1F4E79"/>
                </a:solidFill>
              </a:rPr>
              <a:t>are supplied with proprietary technology that includes a tablet, patches, gateway, and other peripheral devices which live stream hemodynamic information automatically to the MIC. </a:t>
            </a:r>
            <a:r>
              <a:rPr lang="en-US" b="1" dirty="0">
                <a:solidFill>
                  <a:srgbClr val="1F4E79"/>
                </a:solidFill>
              </a:rPr>
              <a:t>Does not require self reporting of data to the MIC</a:t>
            </a:r>
            <a:r>
              <a:rPr lang="en-US" dirty="0">
                <a:solidFill>
                  <a:srgbClr val="1F4E79"/>
                </a:solidFill>
              </a:rPr>
              <a:t>.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b="1" dirty="0">
                <a:solidFill>
                  <a:srgbClr val="1F4E79"/>
                </a:solidFill>
              </a:rPr>
              <a:t>Location Agnostic:  </a:t>
            </a:r>
            <a:r>
              <a:rPr lang="en-US" dirty="0">
                <a:solidFill>
                  <a:srgbClr val="1F4E79"/>
                </a:solidFill>
              </a:rPr>
              <a:t>The tablet allows an individual to have </a:t>
            </a:r>
            <a:r>
              <a:rPr lang="en-US" b="1" dirty="0">
                <a:solidFill>
                  <a:srgbClr val="1F4E79"/>
                </a:solidFill>
              </a:rPr>
              <a:t>immediate,</a:t>
            </a:r>
            <a:r>
              <a:rPr lang="en-US" dirty="0">
                <a:solidFill>
                  <a:srgbClr val="1F4E79"/>
                </a:solidFill>
              </a:rPr>
              <a:t> HIPAA compliant, cyber-secure audio-visual </a:t>
            </a:r>
            <a:r>
              <a:rPr lang="en-US" b="1" dirty="0">
                <a:solidFill>
                  <a:srgbClr val="1F4E79"/>
                </a:solidFill>
              </a:rPr>
              <a:t>communication with the MIC 24/7/365 with a simple press of one button, spanning rural-urban settings</a:t>
            </a:r>
            <a:r>
              <a:rPr lang="en-US" dirty="0">
                <a:solidFill>
                  <a:srgbClr val="1F4E79"/>
                </a:solidFill>
              </a:rPr>
              <a:t>.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b="1" dirty="0">
                <a:solidFill>
                  <a:srgbClr val="1F4E79"/>
                </a:solidFill>
              </a:rPr>
              <a:t>Day or night</a:t>
            </a:r>
            <a:r>
              <a:rPr lang="en" dirty="0">
                <a:solidFill>
                  <a:srgbClr val="1F4E79"/>
                </a:solidFill>
              </a:rPr>
              <a:t>, our patches relay early signs of decompensation to our MIC. </a:t>
            </a:r>
            <a:r>
              <a:rPr lang="en" dirty="0">
                <a:solidFill>
                  <a:srgbClr val="1F4E79"/>
                </a:solidFill>
                <a:latin typeface="Roboto"/>
                <a:ea typeface="Roboto"/>
                <a:cs typeface="Roboto"/>
                <a:sym typeface="Roboto"/>
              </a:rPr>
              <a:t>Our MIC clinicians </a:t>
            </a:r>
            <a:r>
              <a:rPr lang="en-US" dirty="0">
                <a:solidFill>
                  <a:srgbClr val="1F4E79"/>
                </a:solidFill>
                <a:latin typeface="Roboto"/>
                <a:ea typeface="Roboto"/>
                <a:cs typeface="Roboto"/>
                <a:sym typeface="Roboto"/>
              </a:rPr>
              <a:t>can discuss care directly </a:t>
            </a:r>
            <a:r>
              <a:rPr lang="en" dirty="0">
                <a:solidFill>
                  <a:srgbClr val="1F4E79"/>
                </a:solidFill>
                <a:latin typeface="Roboto"/>
                <a:ea typeface="Roboto"/>
                <a:cs typeface="Roboto"/>
                <a:sym typeface="Roboto"/>
              </a:rPr>
              <a:t>allowing for </a:t>
            </a:r>
            <a:r>
              <a:rPr lang="en" b="1" dirty="0">
                <a:solidFill>
                  <a:srgbClr val="1F4E79"/>
                </a:solidFill>
                <a:latin typeface="Roboto"/>
                <a:ea typeface="Roboto"/>
                <a:cs typeface="Roboto"/>
                <a:sym typeface="Roboto"/>
              </a:rPr>
              <a:t>proactive, rather than reactive,</a:t>
            </a:r>
            <a:r>
              <a:rPr lang="en" dirty="0">
                <a:solidFill>
                  <a:srgbClr val="1F4E79"/>
                </a:solidFill>
                <a:latin typeface="Roboto"/>
                <a:ea typeface="Roboto"/>
                <a:cs typeface="Roboto"/>
                <a:sym typeface="Roboto"/>
              </a:rPr>
              <a:t> immediate clinical interventions</a:t>
            </a:r>
            <a:r>
              <a:rPr lang="en" dirty="0">
                <a:solidFill>
                  <a:srgbClr val="1F4E79"/>
                </a:solidFill>
              </a:rPr>
              <a:t>. 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" dirty="0">
                <a:solidFill>
                  <a:srgbClr val="1F4E79"/>
                </a:solidFill>
              </a:rPr>
              <a:t>The Monitoring Intervention Center (MIC) is a </a:t>
            </a:r>
            <a:r>
              <a:rPr lang="en" b="1" dirty="0">
                <a:solidFill>
                  <a:srgbClr val="1F4E79"/>
                </a:solidFill>
              </a:rPr>
              <a:t>unit staffed 24/7/365 by Board Certified ER Physicians, PAs, NPs, </a:t>
            </a:r>
            <a:r>
              <a:rPr lang="en-US" b="1" dirty="0">
                <a:solidFill>
                  <a:srgbClr val="1F4E79"/>
                </a:solidFill>
              </a:rPr>
              <a:t>Mental Health Clinicians </a:t>
            </a:r>
            <a:r>
              <a:rPr lang="en-US" dirty="0">
                <a:solidFill>
                  <a:srgbClr val="1F4E79"/>
                </a:solidFill>
              </a:rPr>
              <a:t>and</a:t>
            </a:r>
            <a:r>
              <a:rPr lang="en-US" b="1" dirty="0">
                <a:solidFill>
                  <a:srgbClr val="1F4E79"/>
                </a:solidFill>
              </a:rPr>
              <a:t> </a:t>
            </a:r>
            <a:r>
              <a:rPr lang="en" dirty="0">
                <a:solidFill>
                  <a:srgbClr val="1F4E79"/>
                </a:solidFill>
              </a:rPr>
              <a:t>specialty trained </a:t>
            </a:r>
            <a:r>
              <a:rPr lang="en" b="1" dirty="0">
                <a:solidFill>
                  <a:srgbClr val="1F4E79"/>
                </a:solidFill>
              </a:rPr>
              <a:t>RNs </a:t>
            </a:r>
            <a:r>
              <a:rPr lang="en-US" b="1" dirty="0">
                <a:solidFill>
                  <a:srgbClr val="1F4E79"/>
                </a:solidFill>
              </a:rPr>
              <a:t>all</a:t>
            </a:r>
            <a:r>
              <a:rPr lang="en" dirty="0">
                <a:solidFill>
                  <a:srgbClr val="1F4E79"/>
                </a:solidFill>
              </a:rPr>
              <a:t> </a:t>
            </a:r>
            <a:r>
              <a:rPr lang="en" b="1" dirty="0">
                <a:solidFill>
                  <a:srgbClr val="1F4E79"/>
                </a:solidFill>
              </a:rPr>
              <a:t>located within our corporate headquarters </a:t>
            </a:r>
            <a:r>
              <a:rPr lang="en-US" b="1" dirty="0">
                <a:solidFill>
                  <a:srgbClr val="1F4E79"/>
                </a:solidFill>
              </a:rPr>
              <a:t>and licensed in the State of New Jersey</a:t>
            </a:r>
            <a:r>
              <a:rPr lang="en" dirty="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>
                <a:solidFill>
                  <a:srgbClr val="1F4E79"/>
                </a:solidFill>
              </a:rPr>
              <a:t>The MIC </a:t>
            </a:r>
            <a:r>
              <a:rPr lang="en-US" b="1" dirty="0">
                <a:solidFill>
                  <a:srgbClr val="1F4E79"/>
                </a:solidFill>
              </a:rPr>
              <a:t>can consult with Clinical Staff</a:t>
            </a:r>
            <a:r>
              <a:rPr lang="en-US" dirty="0">
                <a:solidFill>
                  <a:srgbClr val="1F4E79"/>
                </a:solidFill>
              </a:rPr>
              <a:t> regarding all treatment plans and subsequent follow-ups.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dirty="0">
              <a:solidFill>
                <a:srgbClr val="1F4E79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dirty="0">
              <a:solidFill>
                <a:srgbClr val="1F4E7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1F4E7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4"/>
          <p:cNvSpPr/>
          <p:nvPr/>
        </p:nvSpPr>
        <p:spPr>
          <a:xfrm>
            <a:off x="245103" y="4198690"/>
            <a:ext cx="507000" cy="487200"/>
          </a:xfrm>
          <a:prstGeom prst="ellipse">
            <a:avLst/>
          </a:prstGeom>
          <a:solidFill>
            <a:srgbClr val="EFEFEF"/>
          </a:solidFill>
          <a:ln w="38100" cap="flat" cmpd="sng">
            <a:solidFill>
              <a:srgbClr val="1F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537" y="4268217"/>
            <a:ext cx="348125" cy="3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/>
          <p:nvPr/>
        </p:nvSpPr>
        <p:spPr>
          <a:xfrm>
            <a:off x="245117" y="3374238"/>
            <a:ext cx="507000" cy="487200"/>
          </a:xfrm>
          <a:prstGeom prst="ellipse">
            <a:avLst/>
          </a:prstGeom>
          <a:solidFill>
            <a:srgbClr val="EFEFEF"/>
          </a:solidFill>
          <a:ln w="38100" cap="flat" cmpd="sng">
            <a:solidFill>
              <a:srgbClr val="1F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537" y="3443751"/>
            <a:ext cx="348150" cy="3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/>
          <p:nvPr/>
        </p:nvSpPr>
        <p:spPr>
          <a:xfrm>
            <a:off x="245103" y="1695669"/>
            <a:ext cx="507000" cy="487200"/>
          </a:xfrm>
          <a:prstGeom prst="ellipse">
            <a:avLst/>
          </a:prstGeom>
          <a:solidFill>
            <a:srgbClr val="EFEFEF"/>
          </a:solidFill>
          <a:ln w="38100" cap="flat" cmpd="sng">
            <a:solidFill>
              <a:srgbClr val="1F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4"/>
          <p:cNvSpPr/>
          <p:nvPr/>
        </p:nvSpPr>
        <p:spPr>
          <a:xfrm>
            <a:off x="262338" y="754651"/>
            <a:ext cx="507000" cy="487200"/>
          </a:xfrm>
          <a:prstGeom prst="ellipse">
            <a:avLst/>
          </a:prstGeom>
          <a:solidFill>
            <a:srgbClr val="EFEFEF"/>
          </a:solidFill>
          <a:ln w="38100" cap="flat" cmpd="sng">
            <a:solidFill>
              <a:srgbClr val="1F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225" y="1748271"/>
            <a:ext cx="348150" cy="38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73" y="727491"/>
            <a:ext cx="541500" cy="51436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30;p23">
            <a:extLst>
              <a:ext uri="{FF2B5EF4-FFF2-40B4-BE49-F238E27FC236}">
                <a16:creationId xmlns:a16="http://schemas.microsoft.com/office/drawing/2014/main" xmlns="" id="{301C3A85-153B-49CB-9928-F5EB6B12A1B1}"/>
              </a:ext>
            </a:extLst>
          </p:cNvPr>
          <p:cNvSpPr/>
          <p:nvPr/>
        </p:nvSpPr>
        <p:spPr>
          <a:xfrm>
            <a:off x="247954" y="2530318"/>
            <a:ext cx="507000" cy="487200"/>
          </a:xfrm>
          <a:prstGeom prst="ellipse">
            <a:avLst/>
          </a:prstGeom>
          <a:solidFill>
            <a:srgbClr val="EFEFEF"/>
          </a:solidFill>
          <a:ln w="38100" cap="flat" cmpd="sng">
            <a:solidFill>
              <a:srgbClr val="1F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132;p23">
            <a:extLst>
              <a:ext uri="{FF2B5EF4-FFF2-40B4-BE49-F238E27FC236}">
                <a16:creationId xmlns:a16="http://schemas.microsoft.com/office/drawing/2014/main" xmlns="" id="{FB0A2D20-D85C-4948-9F06-E75AE955839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0401" y="2562921"/>
            <a:ext cx="421974" cy="42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04;p21">
            <a:extLst>
              <a:ext uri="{FF2B5EF4-FFF2-40B4-BE49-F238E27FC236}">
                <a16:creationId xmlns:a16="http://schemas.microsoft.com/office/drawing/2014/main" xmlns="" id="{D184F360-502C-405A-BBB5-955068B448CD}"/>
              </a:ext>
            </a:extLst>
          </p:cNvPr>
          <p:cNvSpPr txBox="1"/>
          <p:nvPr/>
        </p:nvSpPr>
        <p:spPr>
          <a:xfrm>
            <a:off x="5486400" y="4457699"/>
            <a:ext cx="3319976" cy="68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40" bIns="182880" numCol="2" anchor="b" anchorCtr="0">
            <a:noAutofit/>
          </a:bodyPr>
          <a:lstStyle/>
          <a:p>
            <a:pPr marL="112713" lvl="0" indent="-112713"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</a:pP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COPD: Chronic Obstructive Pulmonary Disease</a:t>
            </a:r>
          </a:p>
          <a:p>
            <a:pPr marL="112713" lvl="0" indent="-112713"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</a:pP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CHF: Congestive Heart Failure</a:t>
            </a:r>
          </a:p>
          <a:p>
            <a:pPr marL="112713" lvl="0" indent="-112713"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</a:pP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HTN: Hypertension</a:t>
            </a:r>
          </a:p>
          <a:p>
            <a:pPr marL="112713" lvl="0" indent="-112713"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</a:pP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CAD: Coronary Artery Disease</a:t>
            </a:r>
          </a:p>
          <a:p>
            <a:pPr marL="112713" lvl="0" indent="-112713">
              <a:buClr>
                <a:schemeClr val="bg1">
                  <a:lumMod val="65000"/>
                </a:schemeClr>
              </a:buClr>
              <a:buSzPct val="100000"/>
              <a:buFont typeface="+mj-lt"/>
              <a:buAutoNum type="arabicPeriod"/>
            </a:pP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UTI: Urinary tract infection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DB6D2D-27CD-4765-83A9-6E0C1D3710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04" r="7637"/>
          <a:stretch/>
        </p:blipFill>
        <p:spPr>
          <a:xfrm>
            <a:off x="5486400" y="960120"/>
            <a:ext cx="3319976" cy="2057400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</p:spPr>
      </p:pic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Benefits of </a:t>
            </a:r>
            <a:r>
              <a:rPr lang="en-US" dirty="0" err="1"/>
              <a:t>MonitorMe</a:t>
            </a:r>
            <a:r>
              <a:rPr lang="en-US" dirty="0"/>
              <a:t>™ Care Management Paradigm</a:t>
            </a:r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0" y="685800"/>
            <a:ext cx="5486400" cy="2261382"/>
          </a:xfrm>
        </p:spPr>
        <p:txBody>
          <a:bodyPr tIns="274320" rIns="182880"/>
          <a:lstStyle/>
          <a:p>
            <a:pPr marL="114297" indent="0">
              <a:buNone/>
            </a:pPr>
            <a:r>
              <a:rPr lang="en-US" b="1" cap="all" dirty="0">
                <a:solidFill>
                  <a:srgbClr val="1F4E79"/>
                </a:solidFill>
              </a:rPr>
              <a:t>24/7/365 Monitoring</a:t>
            </a:r>
            <a:r>
              <a:rPr lang="en-US" b="1" dirty="0">
                <a:solidFill>
                  <a:srgbClr val="1F4E79"/>
                </a:solidFill>
              </a:rPr>
              <a:t>:  </a:t>
            </a:r>
            <a:r>
              <a:rPr lang="en-US" dirty="0"/>
              <a:t>Now every heartbeat is captured, monitored and trended along with other pertinent hemodynamic information every minute, every hour of the day by a highly trained clinical team .</a:t>
            </a:r>
          </a:p>
          <a:p>
            <a:pPr marL="114297" indent="0">
              <a:buNone/>
            </a:pPr>
            <a:r>
              <a:rPr lang="en-US" b="1" cap="all" dirty="0">
                <a:solidFill>
                  <a:srgbClr val="1F4E79"/>
                </a:solidFill>
              </a:rPr>
              <a:t>Proactive approach</a:t>
            </a:r>
            <a:r>
              <a:rPr lang="en-US" b="1" dirty="0">
                <a:solidFill>
                  <a:srgbClr val="1F4E79"/>
                </a:solidFill>
              </a:rPr>
              <a:t>: </a:t>
            </a:r>
            <a:r>
              <a:rPr lang="en-US" dirty="0"/>
              <a:t>This sentinel monitoring provides a true proactive approach to care management resulting in measurable improvements in the following major cost drivers:</a:t>
            </a:r>
          </a:p>
          <a:p>
            <a:pPr marL="114297" indent="0">
              <a:buNone/>
            </a:pPr>
            <a:endParaRPr lang="en-US" dirty="0"/>
          </a:p>
        </p:txBody>
      </p:sp>
      <p:sp>
        <p:nvSpPr>
          <p:cNvPr id="11" name="Google Shape;151;p25">
            <a:extLst>
              <a:ext uri="{FF2B5EF4-FFF2-40B4-BE49-F238E27FC236}">
                <a16:creationId xmlns:a16="http://schemas.microsoft.com/office/drawing/2014/main" xmlns="" id="{EB4C4CAD-F4F4-4A18-853E-BDCBFFF81F5C}"/>
              </a:ext>
            </a:extLst>
          </p:cNvPr>
          <p:cNvSpPr txBox="1">
            <a:spLocks/>
          </p:cNvSpPr>
          <p:nvPr/>
        </p:nvSpPr>
        <p:spPr>
          <a:xfrm>
            <a:off x="0" y="2947182"/>
            <a:ext cx="5486400" cy="171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20" tIns="0" rIns="91440" bIns="274320" numCol="2" spcCol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42892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F4E79"/>
              </a:buClr>
              <a:buSzPts val="1800"/>
              <a:buFont typeface="Wingdings" panose="05000000000000000000" pitchFamily="2" charset="2"/>
              <a:buChar char=""/>
              <a:defRPr sz="1400" b="0" i="0" u="none" strike="noStrike" cap="none" baseline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378" marR="0" lvl="1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566" marR="0" lvl="2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5943" marR="0" lvl="4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132" marR="0" lvl="5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320" marR="0" lvl="6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509" marR="0" lvl="7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697" marR="0" lvl="8" indent="-317492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344488" indent="-230188">
              <a:spcAft>
                <a:spcPts val="600"/>
              </a:spcAft>
              <a:buClr>
                <a:srgbClr val="FF0000"/>
              </a:buClr>
            </a:pPr>
            <a:r>
              <a:rPr lang="en-US" b="1" i="1" dirty="0">
                <a:solidFill>
                  <a:srgbClr val="1F4E79"/>
                </a:solidFill>
              </a:rPr>
              <a:t>Reduction</a:t>
            </a:r>
            <a:r>
              <a:rPr lang="en-US" i="1" dirty="0"/>
              <a:t> in avoidable hospital admissions and Total Cost of Care</a:t>
            </a:r>
          </a:p>
          <a:p>
            <a:pPr marL="344488" indent="-230188">
              <a:spcAft>
                <a:spcPts val="600"/>
              </a:spcAft>
              <a:buClr>
                <a:srgbClr val="FF0000"/>
              </a:buClr>
            </a:pPr>
            <a:r>
              <a:rPr lang="en-US" b="1" i="1" dirty="0">
                <a:solidFill>
                  <a:srgbClr val="1F4E79"/>
                </a:solidFill>
              </a:rPr>
              <a:t>Access</a:t>
            </a:r>
            <a:r>
              <a:rPr lang="en-US" i="1" dirty="0"/>
              <a:t> to care 24/7/365</a:t>
            </a:r>
          </a:p>
          <a:p>
            <a:pPr marL="344488" indent="-230188">
              <a:spcAft>
                <a:spcPts val="600"/>
              </a:spcAft>
              <a:buClr>
                <a:srgbClr val="FF0000"/>
              </a:buClr>
            </a:pPr>
            <a:r>
              <a:rPr lang="en-US" b="1" i="1" dirty="0">
                <a:solidFill>
                  <a:srgbClr val="1F4E79"/>
                </a:solidFill>
              </a:rPr>
              <a:t>Avoidance</a:t>
            </a:r>
            <a:r>
              <a:rPr lang="en-US" i="1" dirty="0"/>
              <a:t> of unnecessary utilization of emergency medical services, including transportation</a:t>
            </a:r>
          </a:p>
          <a:p>
            <a:pPr marL="344488" indent="-230188">
              <a:spcAft>
                <a:spcPts val="600"/>
              </a:spcAft>
              <a:buClr>
                <a:srgbClr val="FF0000"/>
              </a:buClr>
            </a:pPr>
            <a:r>
              <a:rPr lang="en-US" b="1" i="1" dirty="0">
                <a:solidFill>
                  <a:srgbClr val="1F4E79"/>
                </a:solidFill>
              </a:rPr>
              <a:t>Medication</a:t>
            </a:r>
            <a:r>
              <a:rPr lang="en-US" i="1" dirty="0"/>
              <a:t> </a:t>
            </a:r>
            <a:r>
              <a:rPr lang="en-US" i="1" dirty="0">
                <a:solidFill>
                  <a:srgbClr val="444342"/>
                </a:solidFill>
              </a:rPr>
              <a:t>compliance</a:t>
            </a:r>
          </a:p>
          <a:p>
            <a:pPr marL="344488" indent="-230188">
              <a:spcAft>
                <a:spcPts val="600"/>
              </a:spcAft>
              <a:buClr>
                <a:srgbClr val="FF0000"/>
              </a:buClr>
            </a:pPr>
            <a:r>
              <a:rPr lang="en-US" b="1" i="1" dirty="0">
                <a:solidFill>
                  <a:srgbClr val="1F4E79"/>
                </a:solidFill>
              </a:rPr>
              <a:t>Decreasing</a:t>
            </a:r>
            <a:r>
              <a:rPr lang="en-US" i="1" dirty="0"/>
              <a:t> social isolation</a:t>
            </a:r>
          </a:p>
          <a:p>
            <a:pPr marL="344488" indent="-230188">
              <a:spcAft>
                <a:spcPts val="600"/>
              </a:spcAft>
              <a:buClr>
                <a:srgbClr val="FF0000"/>
              </a:buClr>
            </a:pPr>
            <a:r>
              <a:rPr lang="en-US" b="1" i="1" dirty="0">
                <a:solidFill>
                  <a:srgbClr val="1F4E79"/>
                </a:solidFill>
              </a:rPr>
              <a:t>Improved</a:t>
            </a:r>
            <a:r>
              <a:rPr lang="en-US" i="1" dirty="0"/>
              <a:t> quality metrics and better patient outcomes for COPD</a:t>
            </a:r>
            <a:r>
              <a:rPr lang="en-US" i="1" baseline="30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i="1" dirty="0"/>
              <a:t>, CHF</a:t>
            </a:r>
            <a:r>
              <a:rPr lang="en-US" i="1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i="1" dirty="0"/>
              <a:t>, HTN</a:t>
            </a:r>
            <a:r>
              <a:rPr lang="en-US" i="1" baseline="30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i="1" dirty="0"/>
              <a:t>, CAD</a:t>
            </a:r>
            <a:r>
              <a:rPr lang="en-US" i="1" baseline="30000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i="1" dirty="0"/>
              <a:t>, Asthma, UTI</a:t>
            </a:r>
            <a:r>
              <a:rPr lang="en-US" i="1" baseline="30000" dirty="0">
                <a:solidFill>
                  <a:schemeClr val="bg1">
                    <a:lumMod val="65000"/>
                  </a:schemeClr>
                </a:solidFill>
              </a:rPr>
              <a:t>5</a:t>
            </a:r>
            <a:r>
              <a:rPr lang="en-US" i="1" dirty="0"/>
              <a:t>, Pneumonia, Diabetes, etc.</a:t>
            </a:r>
          </a:p>
        </p:txBody>
      </p:sp>
    </p:spTree>
    <p:extLst>
      <p:ext uri="{BB962C8B-B14F-4D97-AF65-F5344CB8AC3E}">
        <p14:creationId xmlns:p14="http://schemas.microsoft.com/office/powerpoint/2010/main" val="3646866526"/>
      </p:ext>
    </p:extLst>
  </p:cSld>
  <p:clrMapOvr>
    <a:masterClrMapping/>
  </p:clrMapOvr>
</p:sld>
</file>

<file path=ppt/theme/theme1.xml><?xml version="1.0" encoding="utf-8"?>
<a:theme xmlns:a="http://schemas.openxmlformats.org/drawingml/2006/main" name="1 Cov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5971</TotalTime>
  <Words>568</Words>
  <Application>Microsoft Office PowerPoint</Application>
  <PresentationFormat>On-screen Show (16:9)</PresentationFormat>
  <Paragraphs>47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Wingdings</vt:lpstr>
      <vt:lpstr>Corbel</vt:lpstr>
      <vt:lpstr>Roboto</vt:lpstr>
      <vt:lpstr>1 Cover</vt:lpstr>
      <vt:lpstr>Text Pages</vt:lpstr>
      <vt:lpstr>Improving Care with a New Care Management Paradigm</vt:lpstr>
      <vt:lpstr>ImagineMIC™ Restorative Care Unit (MRCU)</vt:lpstr>
      <vt:lpstr>A New Chronic Care Management Paradigm </vt:lpstr>
      <vt:lpstr>The MonitorMe™ Remote Monitoring Patch</vt:lpstr>
      <vt:lpstr>The Next Generation of Care Management in the Home</vt:lpstr>
      <vt:lpstr>Benefits of MonitorMe™ Care Management Paradigm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</dc:creator>
  <cp:lastModifiedBy>Margrey, Joelle</cp:lastModifiedBy>
  <cp:revision>199</cp:revision>
  <cp:lastPrinted>2019-09-26T15:58:11Z</cp:lastPrinted>
  <dcterms:modified xsi:type="dcterms:W3CDTF">2020-04-21T16:23:38Z</dcterms:modified>
</cp:coreProperties>
</file>